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297" r:id="rId23"/>
    <p:sldId id="298" r:id="rId24"/>
    <p:sldId id="303" r:id="rId25"/>
    <p:sldId id="305" r:id="rId26"/>
    <p:sldId id="314" r:id="rId27"/>
    <p:sldId id="306" r:id="rId28"/>
    <p:sldId id="295"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5" autoAdjust="0"/>
    <p:restoredTop sz="65923" autoAdjust="0"/>
  </p:normalViewPr>
  <p:slideViewPr>
    <p:cSldViewPr snapToGrid="0">
      <p:cViewPr varScale="1">
        <p:scale>
          <a:sx n="57" d="100"/>
          <a:sy n="57" d="100"/>
        </p:scale>
        <p:origin x="1143"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05/01/2024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05/01/2024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сравнительного анализа быстродействия языков программирования была разработана методика, которая позволяет проводить исследование в идентичных условиях.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22</a:t>
            </a:fld>
            <a:endParaRPr lang="en-RU"/>
          </a:p>
        </p:txBody>
      </p:sp>
    </p:spTree>
    <p:extLst>
      <p:ext uri="{BB962C8B-B14F-4D97-AF65-F5344CB8AC3E}">
        <p14:creationId xmlns:p14="http://schemas.microsoft.com/office/powerpoint/2010/main" val="328368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На основе методики было разработано ПО </a:t>
            </a:r>
            <a:r>
              <a:rPr lang="en-US" sz="1200" kern="1200" dirty="0">
                <a:solidFill>
                  <a:schemeClr val="tx1"/>
                </a:solidFill>
                <a:effectLst/>
                <a:latin typeface="+mn-lt"/>
                <a:ea typeface="+mn-ea"/>
                <a:cs typeface="+mn-cs"/>
              </a:rPr>
              <a:t>FPLB</a:t>
            </a:r>
            <a:r>
              <a:rPr lang="ru-RU" sz="1200" kern="1200" dirty="0">
                <a:solidFill>
                  <a:schemeClr val="tx1"/>
                </a:solidFill>
                <a:effectLst/>
                <a:latin typeface="+mn-lt"/>
                <a:ea typeface="+mn-ea"/>
                <a:cs typeface="+mn-cs"/>
              </a:rPr>
              <a:t> для исследования быстродействия языков программирования. Его диаграмма классов представлена на слайде.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274759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kern="100" dirty="0">
                <a:effectLst/>
                <a:latin typeface="Times New Roman" panose="02020603050405020304" pitchFamily="18" charset="0"/>
                <a:ea typeface="Calibri" panose="020F0502020204030204" pitchFamily="34" charset="0"/>
              </a:rPr>
              <a:t>Полученные диаграммы представлены на слайде. на вертикальной оси отображается время, а на горизонтальной оси представлены языки программирования.</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24</a:t>
            </a:fld>
            <a:endParaRPr lang="en-RU"/>
          </a:p>
        </p:txBody>
      </p:sp>
    </p:spTree>
    <p:extLst>
      <p:ext uri="{BB962C8B-B14F-4D97-AF65-F5344CB8AC3E}">
        <p14:creationId xmlns:p14="http://schemas.microsoft.com/office/powerpoint/2010/main" val="3042298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представляет собой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систему команд и микропроцессорных архитектур, построенных по принципу </a:t>
            </a:r>
            <a:r>
              <a:rPr lang="en-US" sz="1200" dirty="0">
                <a:latin typeface="Helvetica Neue" panose="02000503000000020004" pitchFamily="2" charset="0"/>
                <a:ea typeface="Helvetica Neue" panose="02000503000000020004" pitchFamily="2" charset="0"/>
                <a:cs typeface="Helvetica Neue" panose="02000503000000020004" pitchFamily="2" charset="0"/>
              </a:rPr>
              <a:t>RISC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 Применяется во встраиваемых системах различного назначения: промышленное, полиграфическое и телекоммуникационное оборудование,</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ru-RU" sz="12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25</a:t>
            </a:fld>
            <a:endParaRPr lang="en-RU"/>
          </a:p>
        </p:txBody>
      </p:sp>
    </p:spTree>
    <p:extLst>
      <p:ext uri="{BB962C8B-B14F-4D97-AF65-F5344CB8AC3E}">
        <p14:creationId xmlns:p14="http://schemas.microsoft.com/office/powerpoint/2010/main" val="337479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испытания быстродействия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была разработана методика. Также был составлен список существующих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и проведен их анализ. Для проведения каждого из испытаний в исходный код эмуляторов внедрена программная сущность измерения скорости.</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26</a:t>
            </a:fld>
            <a:endParaRPr lang="en-RU"/>
          </a:p>
        </p:txBody>
      </p:sp>
    </p:spTree>
    <p:extLst>
      <p:ext uri="{BB962C8B-B14F-4D97-AF65-F5344CB8AC3E}">
        <p14:creationId xmlns:p14="http://schemas.microsoft.com/office/powerpoint/2010/main" val="341049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Обоснование выбора архитектуры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для реализации в эмуляторе являются низкие трудозатраты по сравнению с архитектурами </a:t>
            </a:r>
            <a:r>
              <a:rPr lang="en-US" sz="1200" kern="1200" dirty="0">
                <a:solidFill>
                  <a:schemeClr val="tx1"/>
                </a:solidFill>
                <a:effectLst/>
                <a:latin typeface="+mn-lt"/>
                <a:ea typeface="+mn-ea"/>
                <a:cs typeface="+mn-cs"/>
              </a:rPr>
              <a:t>ARM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x86</a:t>
            </a:r>
            <a:r>
              <a:rPr lang="ru-RU" sz="1200" kern="1200" dirty="0">
                <a:solidFill>
                  <a:schemeClr val="tx1"/>
                </a:solidFill>
                <a:effectLst/>
                <a:latin typeface="+mn-lt"/>
                <a:ea typeface="+mn-ea"/>
                <a:cs typeface="+mn-cs"/>
              </a:rPr>
              <a:t>. А также распространенность на рынке встраиваемых систем.</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27</a:t>
            </a:fld>
            <a:endParaRPr lang="en-RU"/>
          </a:p>
        </p:txBody>
      </p:sp>
    </p:spTree>
    <p:extLst>
      <p:ext uri="{BB962C8B-B14F-4D97-AF65-F5344CB8AC3E}">
        <p14:creationId xmlns:p14="http://schemas.microsoft.com/office/powerpoint/2010/main" val="3108705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Эмулятор имитирует работу программной и аппаратной части вычислительной системы и ее окружения в другой вычислительной системе. Эмуляторы обладают широким спектром применения: отладка и подтверждение корректности выполнения ПО, сертификационные испытания, тестирование производительности, обратная разработка.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105996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01.05.2024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01.05.2024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01.05.2024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01.05.2024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01.05.2024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01.05.2024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01.05.2024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01.05.2024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01.05.2024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01.05.2024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01.05.2024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5" name="Picture 4">
            <a:extLst>
              <a:ext uri="{FF2B5EF4-FFF2-40B4-BE49-F238E27FC236}">
                <a16:creationId xmlns:a16="http://schemas.microsoft.com/office/drawing/2014/main" id="{448EC222-9042-4C9B-A98B-87A8859D5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79" y="1193182"/>
            <a:ext cx="8305118" cy="5180757"/>
          </a:xfrm>
          <a:prstGeom prst="rect">
            <a:avLst/>
          </a:prstGeom>
        </p:spPr>
      </p:pic>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 внедрения в процесс эмуляции </a:t>
                </a:r>
                <a:r>
                  <a:rPr lang="ru-RU" u="sng" dirty="0"/>
                  <a:t>технологии преобразования процессорных инструкций, аналогичной </a:t>
                </a:r>
                <a:r>
                  <a:rPr lang="en-US" u="sng" dirty="0"/>
                  <a:t>JIT </a:t>
                </a:r>
                <a:r>
                  <a:rPr lang="ru-RU" u="sng" dirty="0"/>
                  <a:t>компиляции</a:t>
                </a:r>
                <a:r>
                  <a:rPr lang="ru-RU" dirty="0"/>
                  <a:t>.</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Методика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80E79F5E-74A1-452D-AB16-BD2296240918}"/>
              </a:ext>
            </a:extLst>
          </p:cNvPr>
          <p:cNvSpPr>
            <a:spLocks noGrp="1"/>
          </p:cNvSpPr>
          <p:nvPr>
            <p:ph idx="1"/>
          </p:nvPr>
        </p:nvSpPr>
        <p:spPr>
          <a:xfrm>
            <a:off x="489335" y="1373475"/>
            <a:ext cx="11369040" cy="4838194"/>
          </a:xfrm>
        </p:spPr>
        <p:txBody>
          <a:bodyPr>
            <a:noAutofit/>
          </a:bodyPr>
          <a:lstStyle/>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Разработка идентичных алгоритмов с использованием базовых синтаксических конструкций ЯП и идентичного интерфейса передачи входных данных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контейнера с образом ОС и окружением для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Старт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выполнения алгоритма </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Окончание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Сохранение результатов</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3 – 7 для других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Вычисление среднего арифметического скорости выполнения для каждого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Построение графика сравнения быстродействия ЯП</a:t>
            </a:r>
          </a:p>
          <a:p>
            <a:pPr marL="457200" indent="-457200">
              <a:buFont typeface="+mj-lt"/>
              <a:buAutoNum type="arabicPeriod"/>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6935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Разработка ПО для исследования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18" name="Content Placeholder 17">
            <a:extLst>
              <a:ext uri="{FF2B5EF4-FFF2-40B4-BE49-F238E27FC236}">
                <a16:creationId xmlns:a16="http://schemas.microsoft.com/office/drawing/2014/main" id="{E0B9D570-6731-44BB-AC1E-9D7F60B6DAF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4544" y="2875648"/>
            <a:ext cx="11642910" cy="3377542"/>
          </a:xfrm>
        </p:spPr>
      </p:pic>
      <p:sp>
        <p:nvSpPr>
          <p:cNvPr id="2" name="TextBox 1">
            <a:extLst>
              <a:ext uri="{FF2B5EF4-FFF2-40B4-BE49-F238E27FC236}">
                <a16:creationId xmlns:a16="http://schemas.microsoft.com/office/drawing/2014/main" id="{5BB04CD7-5B1F-4BE0-8AAC-F70055042F14}"/>
              </a:ext>
            </a:extLst>
          </p:cNvPr>
          <p:cNvSpPr txBox="1"/>
          <p:nvPr/>
        </p:nvSpPr>
        <p:spPr>
          <a:xfrm>
            <a:off x="274544" y="1244432"/>
            <a:ext cx="9373309" cy="1631216"/>
          </a:xfrm>
          <a:prstGeom prst="rect">
            <a:avLst/>
          </a:prstGeom>
          <a:noFill/>
        </p:spPr>
        <p:txBody>
          <a:bodyPr wrap="square" rtlCol="0">
            <a:spAutoFit/>
          </a:bodyPr>
          <a:lstStyle/>
          <a:p>
            <a:r>
              <a:rPr lang="en-US" sz="2000" dirty="0">
                <a:latin typeface="Helvetica Neue" panose="02000503000000020004"/>
              </a:rPr>
              <a:t>Flexible Programming Language Benchmarking (FPLB)</a:t>
            </a:r>
            <a:endParaRPr lang="ru-RU" sz="2000" dirty="0">
              <a:latin typeface="Helvetica Neue" panose="02000503000000020004"/>
            </a:endParaRPr>
          </a:p>
          <a:p>
            <a:r>
              <a:rPr lang="ru-RU" sz="2000" dirty="0">
                <a:latin typeface="Helvetica Neue" panose="02000503000000020004"/>
              </a:rPr>
              <a:t>Гибкий Бенчмаркинг Языков Программирования </a:t>
            </a:r>
            <a:endParaRPr lang="en-US" sz="2000" dirty="0">
              <a:latin typeface="Helvetica Neue" panose="02000503000000020004"/>
            </a:endParaRPr>
          </a:p>
          <a:p>
            <a:endParaRPr lang="en-US" sz="2000" dirty="0">
              <a:latin typeface="Helvetica Neue" panose="02000503000000020004"/>
            </a:endParaRPr>
          </a:p>
          <a:p>
            <a:endParaRPr lang="en-US" sz="2000" dirty="0">
              <a:latin typeface="Helvetica Neue" panose="02000503000000020004"/>
            </a:endParaRPr>
          </a:p>
          <a:p>
            <a:r>
              <a:rPr lang="ru-RU" sz="2000" dirty="0">
                <a:latin typeface="Helvetica Neue" panose="02000503000000020004"/>
              </a:rPr>
              <a:t>Диаграмма классов ПО для исследования быстродействия ЯП «</a:t>
            </a:r>
            <a:r>
              <a:rPr lang="en-US" sz="2000" dirty="0">
                <a:latin typeface="Helvetica Neue" panose="02000503000000020004"/>
              </a:rPr>
              <a:t>FPLB</a:t>
            </a:r>
            <a:r>
              <a:rPr lang="ru-RU" sz="2000" dirty="0">
                <a:latin typeface="Helvetica Neue" panose="02000503000000020004"/>
              </a:rPr>
              <a:t>»</a:t>
            </a:r>
            <a:endParaRPr lang="en-US" sz="2000" dirty="0">
              <a:latin typeface="Helvetica Neue" panose="02000503000000020004"/>
            </a:endParaRPr>
          </a:p>
        </p:txBody>
      </p:sp>
      <p:pic>
        <p:nvPicPr>
          <p:cNvPr id="6" name="Picture 5">
            <a:extLst>
              <a:ext uri="{FF2B5EF4-FFF2-40B4-BE49-F238E27FC236}">
                <a16:creationId xmlns:a16="http://schemas.microsoft.com/office/drawing/2014/main" id="{1D75DE12-E870-4412-BE25-1C1813A94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4022" y="1059393"/>
            <a:ext cx="1861457" cy="1861457"/>
          </a:xfrm>
          <a:prstGeom prst="rect">
            <a:avLst/>
          </a:prstGeom>
        </p:spPr>
      </p:pic>
    </p:spTree>
    <p:extLst>
      <p:ext uri="{BB962C8B-B14F-4D97-AF65-F5344CB8AC3E}">
        <p14:creationId xmlns:p14="http://schemas.microsoft.com/office/powerpoint/2010/main" val="110487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24</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Результаты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3" name="Picture 2">
            <a:extLst>
              <a:ext uri="{FF2B5EF4-FFF2-40B4-BE49-F238E27FC236}">
                <a16:creationId xmlns:a16="http://schemas.microsoft.com/office/drawing/2014/main" id="{A011C7AD-A0BA-4D34-87EE-EF9810EF8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10" name="Picture 9">
            <a:extLst>
              <a:ext uri="{FF2B5EF4-FFF2-40B4-BE49-F238E27FC236}">
                <a16:creationId xmlns:a16="http://schemas.microsoft.com/office/drawing/2014/main" id="{2368A9FE-1D32-4322-B358-30979C78E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13" name="Picture 12">
            <a:extLst>
              <a:ext uri="{FF2B5EF4-FFF2-40B4-BE49-F238E27FC236}">
                <a16:creationId xmlns:a16="http://schemas.microsoft.com/office/drawing/2014/main" id="{67900C7F-8783-4AAE-8A0C-CA7BA9937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14" name="TextBox 13">
            <a:extLst>
              <a:ext uri="{FF2B5EF4-FFF2-40B4-BE49-F238E27FC236}">
                <a16:creationId xmlns:a16="http://schemas.microsoft.com/office/drawing/2014/main" id="{3AC34A7F-CD97-4F1A-BD63-B3567DA952FD}"/>
              </a:ext>
            </a:extLst>
          </p:cNvPr>
          <p:cNvSpPr txBox="1"/>
          <p:nvPr/>
        </p:nvSpPr>
        <p:spPr>
          <a:xfrm>
            <a:off x="8849559" y="1670970"/>
            <a:ext cx="2600131"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a:t>
            </a:r>
            <a:endParaRPr lang="ru-RU" dirty="0"/>
          </a:p>
        </p:txBody>
      </p:sp>
      <p:sp>
        <p:nvSpPr>
          <p:cNvPr id="20" name="TextBox 19">
            <a:extLst>
              <a:ext uri="{FF2B5EF4-FFF2-40B4-BE49-F238E27FC236}">
                <a16:creationId xmlns:a16="http://schemas.microsoft.com/office/drawing/2014/main" id="{4018C14E-37F3-4970-8DBE-E04581152B8E}"/>
              </a:ext>
            </a:extLst>
          </p:cNvPr>
          <p:cNvSpPr txBox="1"/>
          <p:nvPr/>
        </p:nvSpPr>
        <p:spPr>
          <a:xfrm>
            <a:off x="4795933" y="1670970"/>
            <a:ext cx="2600131" cy="646331"/>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endParaRPr lang="ru-RU" dirty="0"/>
          </a:p>
        </p:txBody>
      </p:sp>
      <p:sp>
        <p:nvSpPr>
          <p:cNvPr id="23" name="TextBox 22">
            <a:extLst>
              <a:ext uri="{FF2B5EF4-FFF2-40B4-BE49-F238E27FC236}">
                <a16:creationId xmlns:a16="http://schemas.microsoft.com/office/drawing/2014/main" id="{818B9FB1-BEDB-4330-B559-C8F9F0B9189E}"/>
              </a:ext>
            </a:extLst>
          </p:cNvPr>
          <p:cNvSpPr txBox="1"/>
          <p:nvPr/>
        </p:nvSpPr>
        <p:spPr>
          <a:xfrm>
            <a:off x="796750" y="1670970"/>
            <a:ext cx="2600131" cy="646331"/>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endParaRPr lang="ru-RU" dirty="0"/>
          </a:p>
        </p:txBody>
      </p:sp>
    </p:spTree>
    <p:extLst>
      <p:ext uri="{BB962C8B-B14F-4D97-AF65-F5344CB8AC3E}">
        <p14:creationId xmlns:p14="http://schemas.microsoft.com/office/powerpoint/2010/main" val="100288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25</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en-US" sz="4000" b="1" dirty="0">
                <a:latin typeface="+mn-lt"/>
              </a:rPr>
              <a:t>MIPS</a:t>
            </a:r>
            <a:endParaRPr lang="ru-RU" sz="4000" b="1" dirty="0">
              <a:latin typeface="+mn-lt"/>
            </a:endParaRP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MIPS</a:t>
            </a:r>
            <a:r>
              <a:rPr lang="en-US" sz="2000" dirty="0">
                <a:latin typeface="Helvetica Neue" panose="02000503000000020004" pitchFamily="2" charset="0"/>
                <a:ea typeface="Helvetica Neue" panose="02000503000000020004" pitchFamily="2" charset="0"/>
                <a:cs typeface="Helvetica Neue" panose="02000503000000020004" pitchFamily="2" charset="0"/>
              </a:rPr>
              <a:t> -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sz="2000" dirty="0">
                <a:latin typeface="Helvetica Neue" panose="02000503000000020004" pitchFamily="2" charset="0"/>
                <a:ea typeface="Helvetica Neue" panose="02000503000000020004" pitchFamily="2" charset="0"/>
                <a:cs typeface="Helvetica Neue" panose="02000503000000020004" pitchFamily="2" charset="0"/>
              </a:rPr>
              <a:t>RISC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ru-RU" sz="2000" dirty="0">
                <a:latin typeface="Helvetica Neue" panose="02000503000000020004" pitchFamily="2" charset="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ru-RU" sz="20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pPr marL="0" indent="0">
              <a:buNone/>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a:extLst>
              <a:ext uri="{FF2B5EF4-FFF2-40B4-BE49-F238E27FC236}">
                <a16:creationId xmlns:a16="http://schemas.microsoft.com/office/drawing/2014/main" id="{0D6EFB60-C301-4997-ABB9-4FE2204C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618" y="2805960"/>
            <a:ext cx="6167659" cy="38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88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26</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mn-lt"/>
              </a:rPr>
              <a:t>	</a:t>
            </a:r>
            <a:r>
              <a:rPr lang="ru-RU" sz="2900" b="1" dirty="0">
                <a:latin typeface="+mn-lt"/>
              </a:rPr>
              <a:t>Разработка методики испытаний быстродействия эмуляторов </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6" name="TextBox 5">
            <a:extLst>
              <a:ext uri="{FF2B5EF4-FFF2-40B4-BE49-F238E27FC236}">
                <a16:creationId xmlns:a16="http://schemas.microsoft.com/office/drawing/2014/main" id="{9AEB976B-1D53-44B1-B3E8-36D4BEF10D03}"/>
              </a:ext>
            </a:extLst>
          </p:cNvPr>
          <p:cNvSpPr txBox="1"/>
          <p:nvPr/>
        </p:nvSpPr>
        <p:spPr>
          <a:xfrm>
            <a:off x="256377" y="1238376"/>
            <a:ext cx="11424931" cy="5632311"/>
          </a:xfrm>
          <a:prstGeom prst="rect">
            <a:avLst/>
          </a:prstGeom>
          <a:noFill/>
        </p:spPr>
        <p:txBody>
          <a:bodyPr wrap="square" rtlCol="0">
            <a:spAutoFit/>
          </a:bodyPr>
          <a:lstStyle/>
          <a:p>
            <a:pPr marL="342900" indent="-342900">
              <a:buFont typeface="Arial" panose="020B0604020202020204" pitchFamily="34" charset="0"/>
              <a:buChar char="•"/>
            </a:pPr>
            <a:r>
              <a:rPr lang="ru-RU" sz="2000" dirty="0">
                <a:latin typeface="Helvetica Neue" panose="02000503000000020004"/>
              </a:rPr>
              <a:t>Испытания проводятся с использованием алгоритма поиска простых чисел методом перебора </a:t>
            </a:r>
          </a:p>
          <a:p>
            <a:pPr marL="342900" indent="-342900">
              <a:buFont typeface="Arial" panose="020B0604020202020204" pitchFamily="34" charset="0"/>
              <a:buChar char="•"/>
            </a:pPr>
            <a:r>
              <a:rPr lang="ru-RU" sz="2000" dirty="0">
                <a:latin typeface="Helvetica Neue" panose="02000503000000020004"/>
              </a:rPr>
              <a:t>Предварительно ПО компилируется компилятором </a:t>
            </a:r>
            <a:r>
              <a:rPr lang="en-US" sz="2000" dirty="0" err="1">
                <a:latin typeface="Helvetica Neue" panose="02000503000000020004"/>
              </a:rPr>
              <a:t>mips</a:t>
            </a:r>
            <a:r>
              <a:rPr lang="en-US" sz="2000" dirty="0">
                <a:latin typeface="Helvetica Neue" panose="02000503000000020004"/>
              </a:rPr>
              <a:t> (</a:t>
            </a:r>
            <a:r>
              <a:rPr lang="en-US" sz="2000" dirty="0" err="1">
                <a:latin typeface="Helvetica Neue" panose="02000503000000020004"/>
              </a:rPr>
              <a:t>el</a:t>
            </a:r>
            <a:r>
              <a:rPr lang="en-US" sz="2000" dirty="0">
                <a:latin typeface="Helvetica Neue" panose="02000503000000020004"/>
              </a:rPr>
              <a:t>) </a:t>
            </a:r>
            <a:r>
              <a:rPr lang="en-US" sz="2000" dirty="0" err="1">
                <a:latin typeface="Helvetica Neue" panose="02000503000000020004"/>
              </a:rPr>
              <a:t>gcc</a:t>
            </a:r>
            <a:r>
              <a:rPr lang="en-US" sz="2000" dirty="0">
                <a:latin typeface="Helvetica Neue" panose="02000503000000020004"/>
              </a:rPr>
              <a:t> 13.2.0</a:t>
            </a:r>
            <a:endParaRPr lang="ru-RU" sz="2000" dirty="0">
              <a:latin typeface="Helvetica Neue" panose="02000503000000020004"/>
            </a:endParaRPr>
          </a:p>
          <a:p>
            <a:pPr marL="342900" indent="-342900">
              <a:buFont typeface="Arial" panose="020B0604020202020204" pitchFamily="34" charset="0"/>
              <a:buChar char="•"/>
            </a:pPr>
            <a:r>
              <a:rPr lang="ru-RU" sz="2000" dirty="0">
                <a:latin typeface="Helvetica Neue" panose="02000503000000020004"/>
              </a:rPr>
              <a:t>Испытание проводится над эмуляторами ядра </a:t>
            </a:r>
            <a:r>
              <a:rPr lang="en-US" sz="2000" dirty="0">
                <a:latin typeface="Helvetica Neue" panose="02000503000000020004"/>
              </a:rPr>
              <a:t>MIPS:</a:t>
            </a:r>
          </a:p>
          <a:p>
            <a:pPr marL="800100" lvl="1" indent="-342900">
              <a:buFont typeface="Tahoma" panose="020B0604030504040204" pitchFamily="34" charset="0"/>
              <a:buChar char="-"/>
            </a:pPr>
            <a:r>
              <a:rPr lang="en-US" sz="2000" dirty="0">
                <a:latin typeface="Helvetica Neue" panose="02000503000000020004"/>
              </a:rPr>
              <a:t>QEMU</a:t>
            </a:r>
          </a:p>
          <a:p>
            <a:pPr marL="800100" lvl="1" indent="-342900">
              <a:buFont typeface="Tahoma" panose="020B0604030504040204" pitchFamily="34" charset="0"/>
              <a:buChar char="-"/>
            </a:pPr>
            <a:r>
              <a:rPr lang="en-US" sz="2000" dirty="0" err="1">
                <a:latin typeface="Helvetica Neue" panose="02000503000000020004"/>
              </a:rPr>
              <a:t>Kopycat</a:t>
            </a:r>
            <a:endParaRPr lang="ru-RU" sz="2000" dirty="0">
              <a:latin typeface="Helvetica Neue" panose="02000503000000020004"/>
            </a:endParaRPr>
          </a:p>
          <a:p>
            <a:pPr marL="800100" lvl="1" indent="-342900">
              <a:buFont typeface="Tahoma" panose="020B0604030504040204" pitchFamily="34" charset="0"/>
              <a:buChar char="-"/>
            </a:pPr>
            <a:r>
              <a:rPr lang="en-US" sz="2000" dirty="0">
                <a:latin typeface="Helvetica Neue" panose="02000503000000020004"/>
              </a:rPr>
              <a:t>Unicorn</a:t>
            </a:r>
          </a:p>
          <a:p>
            <a:pPr marL="800100" lvl="1" indent="-342900">
              <a:buFont typeface="Tahoma" panose="020B0604030504040204" pitchFamily="34" charset="0"/>
              <a:buChar char="-"/>
            </a:pPr>
            <a:r>
              <a:rPr lang="en-US" sz="2000" dirty="0">
                <a:latin typeface="Helvetica Neue" panose="02000503000000020004"/>
              </a:rPr>
              <a:t>MARS</a:t>
            </a:r>
          </a:p>
          <a:p>
            <a:pPr marL="800100" lvl="1" indent="-342900">
              <a:buFont typeface="Tahoma" panose="020B0604030504040204" pitchFamily="34" charset="0"/>
              <a:buChar char="-"/>
            </a:pPr>
            <a:r>
              <a:rPr lang="en-US" sz="2000" dirty="0">
                <a:latin typeface="Helvetica Neue" panose="02000503000000020004"/>
              </a:rPr>
              <a:t>SPIM</a:t>
            </a:r>
          </a:p>
          <a:p>
            <a:pPr marL="800100" lvl="1" indent="-342900">
              <a:buFont typeface="Tahoma" panose="020B0604030504040204" pitchFamily="34" charset="0"/>
              <a:buChar char="-"/>
            </a:pPr>
            <a:r>
              <a:rPr lang="en-US" sz="2000" dirty="0">
                <a:latin typeface="Helvetica Neue" panose="02000503000000020004"/>
              </a:rPr>
              <a:t>Rush</a:t>
            </a:r>
          </a:p>
          <a:p>
            <a:pPr marL="342900" indent="-342900">
              <a:buFont typeface="Arial" panose="020B0604020202020204" pitchFamily="34" charset="0"/>
              <a:buChar char="•"/>
            </a:pPr>
            <a:r>
              <a:rPr lang="ru-RU" sz="2000" dirty="0">
                <a:latin typeface="Helvetica Neue" panose="02000503000000020004"/>
              </a:rPr>
              <a:t>Мерой быстродействия эмулятора является величина </a:t>
            </a:r>
            <a:r>
              <a:rPr lang="en-US" sz="2000" dirty="0">
                <a:latin typeface="Helvetica Neue" panose="02000503000000020004"/>
              </a:rPr>
              <a:t>IPS – </a:t>
            </a:r>
            <a:r>
              <a:rPr lang="ru-RU" sz="2000" dirty="0">
                <a:latin typeface="Helvetica Neue" panose="02000503000000020004"/>
              </a:rPr>
              <a:t>инструкций в секунду</a:t>
            </a:r>
          </a:p>
          <a:p>
            <a:pPr marL="342900" indent="-342900">
              <a:buFont typeface="Arial" panose="020B0604020202020204" pitchFamily="34" charset="0"/>
              <a:buChar char="•"/>
            </a:pPr>
            <a:endParaRPr lang="en-US" sz="2000" dirty="0">
              <a:latin typeface="Helvetica Neue" panose="02000503000000020004"/>
            </a:endParaRPr>
          </a:p>
          <a:p>
            <a:r>
              <a:rPr lang="ru-RU" sz="2000" dirty="0">
                <a:latin typeface="Helvetica Neue" panose="02000503000000020004"/>
              </a:rPr>
              <a:t>Программа испытаний эмулятора </a:t>
            </a:r>
            <a:r>
              <a:rPr lang="en-US" sz="2000" dirty="0">
                <a:latin typeface="Helvetica Neue" panose="02000503000000020004"/>
              </a:rPr>
              <a:t>MIPS:</a:t>
            </a:r>
            <a:endParaRPr lang="ru-RU" sz="2000" dirty="0">
              <a:latin typeface="Helvetica Neue" panose="02000503000000020004"/>
            </a:endParaRPr>
          </a:p>
          <a:p>
            <a:pPr marL="457200" indent="-457200">
              <a:buFont typeface="+mj-lt"/>
              <a:buAutoNum type="arabicPeriod"/>
            </a:pPr>
            <a:r>
              <a:rPr lang="ru-RU" sz="2000" dirty="0">
                <a:latin typeface="Helvetica Neue" panose="02000503000000020004"/>
              </a:rPr>
              <a:t>Фиксация начала выполнения ПО</a:t>
            </a:r>
          </a:p>
          <a:p>
            <a:pPr marL="457200" indent="-457200">
              <a:buFont typeface="+mj-lt"/>
              <a:buAutoNum type="arabicPeriod"/>
            </a:pPr>
            <a:r>
              <a:rPr lang="ru-RU" sz="2000" dirty="0">
                <a:latin typeface="Helvetica Neue" panose="02000503000000020004"/>
              </a:rPr>
              <a:t>Запись количества выполненных инструкций</a:t>
            </a:r>
          </a:p>
          <a:p>
            <a:pPr marL="457200" indent="-457200">
              <a:buFont typeface="+mj-lt"/>
              <a:buAutoNum type="arabicPeriod"/>
            </a:pPr>
            <a:r>
              <a:rPr lang="ru-RU" sz="2000" dirty="0">
                <a:latin typeface="Helvetica Neue" panose="02000503000000020004"/>
              </a:rPr>
              <a:t>Фиксация окончания выполнения ПО</a:t>
            </a:r>
          </a:p>
          <a:p>
            <a:pPr marL="457200" indent="-457200">
              <a:buFont typeface="+mj-lt"/>
              <a:buAutoNum type="arabicPeriod"/>
            </a:pPr>
            <a:r>
              <a:rPr lang="ru-RU" sz="2000" dirty="0">
                <a:latin typeface="Helvetica Neue" panose="02000503000000020004"/>
              </a:rPr>
              <a:t>Вычисление количества </a:t>
            </a:r>
            <a:r>
              <a:rPr lang="en-US" sz="2000" dirty="0">
                <a:latin typeface="Helvetica Neue" panose="02000503000000020004"/>
              </a:rPr>
              <a:t>IPS</a:t>
            </a:r>
            <a:r>
              <a:rPr lang="ru-RU" sz="2000" dirty="0">
                <a:latin typeface="Helvetica Neue" panose="02000503000000020004"/>
              </a:rPr>
              <a:t> </a:t>
            </a:r>
            <a:endParaRPr lang="en-US" sz="2000" dirty="0">
              <a:latin typeface="Helvetica Neue" panose="02000503000000020004"/>
            </a:endParaRPr>
          </a:p>
          <a:p>
            <a:pPr marL="800100" lvl="1" indent="-342900">
              <a:buFont typeface="Arial" panose="020B0604020202020204" pitchFamily="34" charset="0"/>
              <a:buChar char="•"/>
            </a:pPr>
            <a:endParaRPr lang="en-US" sz="2000" dirty="0">
              <a:latin typeface="Helvetica Neue" panose="02000503000000020004"/>
            </a:endParaRPr>
          </a:p>
        </p:txBody>
      </p:sp>
    </p:spTree>
    <p:extLst>
      <p:ext uri="{BB962C8B-B14F-4D97-AF65-F5344CB8AC3E}">
        <p14:creationId xmlns:p14="http://schemas.microsoft.com/office/powerpoint/2010/main" val="23934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27</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Обоснование выбора</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Трудозатраты на реализацию в эмуляторе ниже, по сравнению с </a:t>
            </a:r>
            <a:r>
              <a:rPr lang="en-US" sz="2400" dirty="0">
                <a:latin typeface="Helvetica Neue" panose="02000503000000020004" pitchFamily="2" charset="0"/>
                <a:ea typeface="Helvetica Neue" panose="02000503000000020004" pitchFamily="2" charset="0"/>
                <a:cs typeface="Helvetica Neue" panose="02000503000000020004" pitchFamily="2" charset="0"/>
              </a:rPr>
              <a:t>ARM </a:t>
            </a:r>
            <a:r>
              <a:rPr lang="ru-RU" sz="2400" dirty="0">
                <a:latin typeface="Helvetica Neue" panose="02000503000000020004" pitchFamily="2" charset="0"/>
                <a:ea typeface="Helvetica Neue" panose="02000503000000020004" pitchFamily="2" charset="0"/>
                <a:cs typeface="Helvetica Neue" panose="02000503000000020004" pitchFamily="2" charset="0"/>
              </a:rPr>
              <a:t>и </a:t>
            </a:r>
            <a:r>
              <a:rPr lang="en-US" sz="2400" dirty="0">
                <a:latin typeface="Helvetica Neue" panose="02000503000000020004" pitchFamily="2" charset="0"/>
                <a:ea typeface="Helvetica Neue" panose="02000503000000020004" pitchFamily="2" charset="0"/>
                <a:cs typeface="Helvetica Neue" panose="02000503000000020004" pitchFamily="2" charset="0"/>
              </a:rPr>
              <a:t>x86 </a:t>
            </a:r>
            <a:r>
              <a:rPr lang="ru-RU" sz="24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a:lnSpc>
                <a:spcPct val="100000"/>
              </a:lnSpc>
            </a:pPr>
            <a:endParaRPr lang="ru-RU"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54D271D4-308C-440C-85EA-FEC2E43CF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5052" y="3326027"/>
            <a:ext cx="3429000" cy="2990850"/>
          </a:xfrm>
          <a:prstGeom prst="rect">
            <a:avLst/>
          </a:prstGeom>
        </p:spPr>
      </p:pic>
    </p:spTree>
    <p:extLst>
      <p:ext uri="{BB962C8B-B14F-4D97-AF65-F5344CB8AC3E}">
        <p14:creationId xmlns:p14="http://schemas.microsoft.com/office/powerpoint/2010/main" val="1815959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9107B01E-7683-304F-A21C-896CE6728084}"/>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b="1" dirty="0">
                <a:latin typeface="+mn-lt"/>
              </a:rPr>
              <a:t>Области применения эмуляторов</a:t>
            </a:r>
          </a:p>
        </p:txBody>
      </p:sp>
      <p:pic>
        <p:nvPicPr>
          <p:cNvPr id="13" name="Picture 12">
            <a:extLst>
              <a:ext uri="{FF2B5EF4-FFF2-40B4-BE49-F238E27FC236}">
                <a16:creationId xmlns:a16="http://schemas.microsoft.com/office/drawing/2014/main" id="{7A003EEC-EFB1-6242-8FAA-2730C426D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14" name="Picture 13">
            <a:extLst>
              <a:ext uri="{FF2B5EF4-FFF2-40B4-BE49-F238E27FC236}">
                <a16:creationId xmlns:a16="http://schemas.microsoft.com/office/drawing/2014/main" id="{7D46BAFE-36ED-D241-AE9D-6E41785C8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1" name="Slide Number Placeholder 10">
            <a:extLst>
              <a:ext uri="{FF2B5EF4-FFF2-40B4-BE49-F238E27FC236}">
                <a16:creationId xmlns:a16="http://schemas.microsoft.com/office/drawing/2014/main" id="{58000BEA-6D39-CA44-833D-34E2E3467089}"/>
              </a:ext>
            </a:extLst>
          </p:cNvPr>
          <p:cNvSpPr>
            <a:spLocks noGrp="1"/>
          </p:cNvSpPr>
          <p:nvPr>
            <p:ph type="sldNum" sz="quarter" idx="12"/>
          </p:nvPr>
        </p:nvSpPr>
        <p:spPr/>
        <p:txBody>
          <a:bodyPr/>
          <a:lstStyle/>
          <a:p>
            <a:fld id="{018BF65D-6ED2-4CD5-9A43-7F793B06593C}" type="slidenum">
              <a:rPr lang="ru-RU" smtClean="0"/>
              <a:t>28</a:t>
            </a:fld>
            <a:endParaRPr lang="ru-RU"/>
          </a:p>
        </p:txBody>
      </p:sp>
      <p:pic>
        <p:nvPicPr>
          <p:cNvPr id="6" name="Picture 5">
            <a:extLst>
              <a:ext uri="{FF2B5EF4-FFF2-40B4-BE49-F238E27FC236}">
                <a16:creationId xmlns:a16="http://schemas.microsoft.com/office/drawing/2014/main" id="{2EE0D966-19EA-42C0-BC09-8354BAB51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251" y="1300444"/>
            <a:ext cx="9802158" cy="5170673"/>
          </a:xfrm>
          <a:prstGeom prst="rect">
            <a:avLst/>
          </a:prstGeom>
        </p:spPr>
      </p:pic>
    </p:spTree>
    <p:extLst>
      <p:ext uri="{BB962C8B-B14F-4D97-AF65-F5344CB8AC3E}">
        <p14:creationId xmlns:p14="http://schemas.microsoft.com/office/powerpoint/2010/main" val="98027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5496</TotalTime>
  <Words>3066</Words>
  <Application>Microsoft Office PowerPoint</Application>
  <PresentationFormat>Widescreen</PresentationFormat>
  <Paragraphs>361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 Neue</vt:lpstr>
      <vt:lpstr>Tahoma</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510</cp:revision>
  <dcterms:created xsi:type="dcterms:W3CDTF">2021-05-29T20:28:04Z</dcterms:created>
  <dcterms:modified xsi:type="dcterms:W3CDTF">2024-05-01T19:51:48Z</dcterms:modified>
</cp:coreProperties>
</file>